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2" d="100"/>
          <a:sy n="62"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8826350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C28B25-BACB-4E45-ADA5-850D5609E9A1}"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27432875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11571191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761173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29439110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35141290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395448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421335099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3395974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4720873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38377688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C28B25-BACB-4E45-ADA5-850D5609E9A1}"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17482444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C28B25-BACB-4E45-ADA5-850D5609E9A1}"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29152336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26335879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15588411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3C28B25-BACB-4E45-ADA5-850D5609E9A1}" type="datetimeFigureOut">
              <a:rPr lang="en-US" smtClean="0"/>
              <a:t>11/19/2023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41373043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C28B25-BACB-4E45-ADA5-850D5609E9A1}"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02A5-8C2E-42B0-AF53-606F09F88455}" type="slidenum">
              <a:rPr lang="en-US" smtClean="0"/>
              <a:t>‹#›</a:t>
            </a:fld>
            <a:endParaRPr lang="en-US"/>
          </a:p>
        </p:txBody>
      </p:sp>
    </p:spTree>
    <p:extLst>
      <p:ext uri="{BB962C8B-B14F-4D97-AF65-F5344CB8AC3E}">
        <p14:creationId xmlns:p14="http://schemas.microsoft.com/office/powerpoint/2010/main" val="2507024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3C28B25-BACB-4E45-ADA5-850D5609E9A1}" type="datetimeFigureOut">
              <a:rPr lang="en-US" smtClean="0"/>
              <a:t>11/19/2023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6DE02A5-8C2E-42B0-AF53-606F09F88455}" type="slidenum">
              <a:rPr lang="en-US" smtClean="0"/>
              <a:t>‹#›</a:t>
            </a:fld>
            <a:endParaRPr lang="en-US"/>
          </a:p>
        </p:txBody>
      </p:sp>
    </p:spTree>
    <p:extLst>
      <p:ext uri="{BB962C8B-B14F-4D97-AF65-F5344CB8AC3E}">
        <p14:creationId xmlns:p14="http://schemas.microsoft.com/office/powerpoint/2010/main" val="155723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4EA5-C4E4-9B8C-F7FB-F75CFC8DD5CE}"/>
              </a:ext>
            </a:extLst>
          </p:cNvPr>
          <p:cNvSpPr>
            <a:spLocks noGrp="1"/>
          </p:cNvSpPr>
          <p:nvPr>
            <p:ph type="title"/>
          </p:nvPr>
        </p:nvSpPr>
        <p:spPr>
          <a:xfrm>
            <a:off x="838200" y="365124"/>
            <a:ext cx="10515600" cy="6492875"/>
          </a:xfrm>
        </p:spPr>
        <p:txBody>
          <a:bodyPr>
            <a:normAutofit fontScale="90000"/>
          </a:bodyPr>
          <a:lstStyle/>
          <a:p>
            <a:r>
              <a:rPr lang="en-IN" b="1" i="0" u="sng" dirty="0">
                <a:solidFill>
                  <a:schemeClr val="accent2">
                    <a:lumMod val="75000"/>
                  </a:schemeClr>
                </a:solidFill>
                <a:effectLst/>
                <a:latin typeface="Times New Roman" panose="02020603050405020304" pitchFamily="18" charset="0"/>
                <a:cs typeface="Times New Roman" panose="02020603050405020304" pitchFamily="18" charset="0"/>
              </a:rPr>
              <a:t>Drone Operations Division Business Plan</a:t>
            </a:r>
            <a:br>
              <a:rPr lang="en-IN" b="0" i="0" dirty="0">
                <a:effectLst/>
                <a:latin typeface="Merriweather" panose="020F0502020204030204" pitchFamily="2" charset="0"/>
              </a:rPr>
            </a:br>
            <a:br>
              <a:rPr lang="en-IN" b="0" i="0" dirty="0">
                <a:effectLst/>
                <a:latin typeface="Merriweather" panose="020F0502020204030204" pitchFamily="2" charset="0"/>
              </a:rPr>
            </a:br>
            <a:r>
              <a:rPr lang="en-IN" b="0" i="0" dirty="0">
                <a:solidFill>
                  <a:srgbClr val="C00000"/>
                </a:solidFill>
                <a:effectLst/>
                <a:latin typeface="Times New Roman" panose="02020603050405020304" pitchFamily="18" charset="0"/>
                <a:cs typeface="Times New Roman" panose="02020603050405020304" pitchFamily="18" charset="0"/>
              </a:rPr>
              <a:t>Introduction</a:t>
            </a:r>
            <a:br>
              <a:rPr lang="en-IN" b="0" i="0" dirty="0">
                <a:effectLst/>
                <a:latin typeface="Times New Roman" panose="02020603050405020304" pitchFamily="18" charset="0"/>
                <a:cs typeface="Times New Roman" panose="02020603050405020304" pitchFamily="18" charset="0"/>
              </a:rPr>
            </a:br>
            <a:r>
              <a:rPr lang="en-IN" b="0" i="0" dirty="0">
                <a:effectLst/>
                <a:latin typeface="Times New Roman" panose="02020603050405020304" pitchFamily="18" charset="0"/>
                <a:cs typeface="Times New Roman" panose="02020603050405020304" pitchFamily="18" charset="0"/>
              </a:rPr>
              <a:t>The drone operations division is a new initiative aimed at exploring the potential applications of drones in various industries. The division will focus on developing and implementing innovative solutions that leverage the capabilities of drones to improve efficiency, reduce costs, and enhance safety in different sectors.</a:t>
            </a:r>
            <a:br>
              <a:rPr lang="en-IN" b="0" i="0" dirty="0">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9807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4EA5-C4E4-9B8C-F7FB-F75CFC8DD5CE}"/>
              </a:ext>
            </a:extLst>
          </p:cNvPr>
          <p:cNvSpPr>
            <a:spLocks noGrp="1"/>
          </p:cNvSpPr>
          <p:nvPr>
            <p:ph type="title"/>
          </p:nvPr>
        </p:nvSpPr>
        <p:spPr>
          <a:xfrm>
            <a:off x="838200" y="0"/>
            <a:ext cx="10515600" cy="6857999"/>
          </a:xfrm>
        </p:spPr>
        <p:txBody>
          <a:bodyPr>
            <a:normAutofit fontScale="90000"/>
          </a:bodyPr>
          <a:lstStyle/>
          <a:p>
            <a:pPr algn="l"/>
            <a:r>
              <a:rPr lang="en-IN" b="1" i="0" u="sng" dirty="0">
                <a:solidFill>
                  <a:schemeClr val="accent2">
                    <a:lumMod val="75000"/>
                  </a:schemeClr>
                </a:solidFill>
                <a:effectLst/>
                <a:latin typeface="Times New Roman" panose="02020603050405020304" pitchFamily="18" charset="0"/>
                <a:cs typeface="Times New Roman" panose="02020603050405020304" pitchFamily="18" charset="0"/>
              </a:rPr>
              <a:t>Drone Operations Division Business Plan</a:t>
            </a:r>
            <a:br>
              <a:rPr lang="en-IN" b="0" i="0" dirty="0">
                <a:effectLst/>
                <a:latin typeface="Merriweather" panose="020F0502020204030204" pitchFamily="2" charset="0"/>
              </a:rPr>
            </a:br>
            <a:br>
              <a:rPr lang="en-IN" b="0" i="0" dirty="0">
                <a:effectLst/>
                <a:latin typeface="Merriweather" panose="020F0502020204030204" pitchFamily="2" charset="0"/>
              </a:rPr>
            </a:br>
            <a:r>
              <a:rPr lang="en-IN" b="0" i="0" u="sng" dirty="0">
                <a:solidFill>
                  <a:srgbClr val="C00000"/>
                </a:solidFill>
                <a:effectLst/>
                <a:latin typeface="Times New Roman" panose="02020603050405020304" pitchFamily="18" charset="0"/>
                <a:cs typeface="Times New Roman" panose="02020603050405020304" pitchFamily="18" charset="0"/>
              </a:rPr>
              <a:t>Potential Applications</a:t>
            </a:r>
            <a:br>
              <a:rPr lang="en-IN" b="0" i="0" dirty="0">
                <a:effectLst/>
                <a:latin typeface="Times New Roman" panose="02020603050405020304" pitchFamily="18" charset="0"/>
                <a:cs typeface="Times New Roman" panose="02020603050405020304" pitchFamily="18" charset="0"/>
              </a:rPr>
            </a:br>
            <a:r>
              <a:rPr lang="en-IN" b="0" i="0" dirty="0">
                <a:solidFill>
                  <a:schemeClr val="accent2">
                    <a:lumMod val="75000"/>
                  </a:schemeClr>
                </a:solidFill>
                <a:effectLst/>
                <a:latin typeface="Times New Roman" panose="02020603050405020304" pitchFamily="18" charset="0"/>
                <a:cs typeface="Times New Roman" panose="02020603050405020304" pitchFamily="18" charset="0"/>
              </a:rPr>
              <a:t>Agriculture </a:t>
            </a:r>
            <a:r>
              <a:rPr lang="en-IN" b="0" i="0" dirty="0">
                <a:effectLst/>
                <a:latin typeface="Times New Roman" panose="02020603050405020304" pitchFamily="18" charset="0"/>
                <a:cs typeface="Times New Roman" panose="02020603050405020304" pitchFamily="18" charset="0"/>
              </a:rPr>
              <a:t>: Drones can be used for crop monitoring, soil analysis, and precision agriculture, resulting in increased yields and reduced costs.</a:t>
            </a:r>
            <a:br>
              <a:rPr lang="en-IN" b="0" i="0" dirty="0">
                <a:effectLst/>
                <a:latin typeface="Times New Roman" panose="02020603050405020304" pitchFamily="18" charset="0"/>
                <a:cs typeface="Times New Roman" panose="02020603050405020304" pitchFamily="18" charset="0"/>
              </a:rPr>
            </a:br>
            <a:r>
              <a:rPr lang="en-IN" b="0" i="0" dirty="0">
                <a:solidFill>
                  <a:schemeClr val="accent2">
                    <a:lumMod val="75000"/>
                  </a:schemeClr>
                </a:solidFill>
                <a:effectLst/>
                <a:latin typeface="Times New Roman" panose="02020603050405020304" pitchFamily="18" charset="0"/>
                <a:cs typeface="Times New Roman" panose="02020603050405020304" pitchFamily="18" charset="0"/>
              </a:rPr>
              <a:t>Construction </a:t>
            </a:r>
            <a:r>
              <a:rPr lang="en-IN" b="0" i="0" dirty="0">
                <a:effectLst/>
                <a:latin typeface="Times New Roman" panose="02020603050405020304" pitchFamily="18" charset="0"/>
                <a:cs typeface="Times New Roman" panose="02020603050405020304" pitchFamily="18" charset="0"/>
              </a:rPr>
              <a:t>: Drones can be used for site surveys, inspections, and progress monitoring, resulting in improved safety and reduced project timelines.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9220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4EA5-C4E4-9B8C-F7FB-F75CFC8DD5CE}"/>
              </a:ext>
            </a:extLst>
          </p:cNvPr>
          <p:cNvSpPr>
            <a:spLocks noGrp="1"/>
          </p:cNvSpPr>
          <p:nvPr>
            <p:ph type="title"/>
          </p:nvPr>
        </p:nvSpPr>
        <p:spPr>
          <a:xfrm>
            <a:off x="248860" y="0"/>
            <a:ext cx="8321703" cy="6857999"/>
          </a:xfrm>
        </p:spPr>
        <p:txBody>
          <a:bodyPr>
            <a:normAutofit/>
          </a:bodyPr>
          <a:lstStyle/>
          <a:p>
            <a:r>
              <a:rPr lang="en-IN" b="1" i="0" u="sng" dirty="0">
                <a:solidFill>
                  <a:schemeClr val="accent2">
                    <a:lumMod val="75000"/>
                  </a:schemeClr>
                </a:solidFill>
                <a:effectLst/>
                <a:latin typeface="Times New Roman" panose="02020603050405020304" pitchFamily="18" charset="0"/>
                <a:cs typeface="Times New Roman" panose="02020603050405020304" pitchFamily="18" charset="0"/>
              </a:rPr>
              <a:t>Drone Operations Division Business Plan</a:t>
            </a:r>
            <a:br>
              <a:rPr lang="en-IN" b="0" i="0" dirty="0">
                <a:effectLst/>
                <a:latin typeface="Merriweather" panose="020F0502020204030204" pitchFamily="2" charset="0"/>
              </a:rPr>
            </a:br>
            <a:br>
              <a:rPr lang="en-IN" b="0" i="0" dirty="0">
                <a:effectLst/>
                <a:latin typeface="Merriweather" panose="020F0502020204030204" pitchFamily="2" charset="0"/>
              </a:rPr>
            </a:br>
            <a:r>
              <a:rPr lang="en-IN" b="0" i="0" dirty="0">
                <a:solidFill>
                  <a:schemeClr val="accent2">
                    <a:lumMod val="75000"/>
                  </a:schemeClr>
                </a:solidFill>
                <a:effectLst/>
                <a:latin typeface="Times New Roman" panose="02020603050405020304" pitchFamily="18" charset="0"/>
                <a:cs typeface="Times New Roman" panose="02020603050405020304" pitchFamily="18" charset="0"/>
              </a:rPr>
              <a:t>Logistics</a:t>
            </a:r>
            <a:r>
              <a:rPr lang="en-IN" b="0" i="0" dirty="0">
                <a:effectLst/>
                <a:latin typeface="Times New Roman" panose="02020603050405020304" pitchFamily="18" charset="0"/>
                <a:cs typeface="Times New Roman" panose="02020603050405020304" pitchFamily="18" charset="0"/>
              </a:rPr>
              <a:t>: Drones can be used for package delivery, warehouse management, and supply chain optimization, resulting in improved efficiency and reduced costs.</a:t>
            </a: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A104D5D-D48C-EC9B-988C-6D194FDBA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0928" y="2278252"/>
            <a:ext cx="3592212" cy="3005298"/>
          </a:xfrm>
          <a:prstGeom prst="rect">
            <a:avLst/>
          </a:prstGeom>
        </p:spPr>
      </p:pic>
    </p:spTree>
    <p:extLst>
      <p:ext uri="{BB962C8B-B14F-4D97-AF65-F5344CB8AC3E}">
        <p14:creationId xmlns:p14="http://schemas.microsoft.com/office/powerpoint/2010/main" val="8079738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4EA5-C4E4-9B8C-F7FB-F75CFC8DD5CE}"/>
              </a:ext>
            </a:extLst>
          </p:cNvPr>
          <p:cNvSpPr>
            <a:spLocks noGrp="1"/>
          </p:cNvSpPr>
          <p:nvPr>
            <p:ph type="title"/>
          </p:nvPr>
        </p:nvSpPr>
        <p:spPr>
          <a:xfrm>
            <a:off x="838200" y="0"/>
            <a:ext cx="10515600" cy="6857999"/>
          </a:xfrm>
        </p:spPr>
        <p:txBody>
          <a:bodyPr>
            <a:normAutofit fontScale="90000"/>
          </a:bodyPr>
          <a:lstStyle/>
          <a:p>
            <a:pPr algn="l"/>
            <a:r>
              <a:rPr lang="en-US" sz="3600" b="1" i="0" u="sng" dirty="0">
                <a:solidFill>
                  <a:schemeClr val="accent2"/>
                </a:solidFill>
                <a:effectLst/>
                <a:latin typeface="Times New Roman" panose="02020603050405020304" pitchFamily="18" charset="0"/>
                <a:cs typeface="Times New Roman" panose="02020603050405020304" pitchFamily="18" charset="0"/>
              </a:rPr>
              <a:t>Brand Establishment Plan for Drone Operations Division</a:t>
            </a:r>
            <a:br>
              <a:rPr lang="en-US" b="0" i="0" dirty="0">
                <a:effectLst/>
                <a:latin typeface="Merriweather" panose="020F0502020204030204" pitchFamily="2" charset="0"/>
              </a:rPr>
            </a:br>
            <a:br>
              <a:rPr lang="en-IN" b="0" i="0" dirty="0">
                <a:effectLst/>
                <a:latin typeface="Merriweather" panose="020F0502020204030204" pitchFamily="2" charset="0"/>
              </a:rPr>
            </a:br>
            <a:r>
              <a:rPr lang="en-IN" b="0" i="0" dirty="0">
                <a:solidFill>
                  <a:srgbClr val="C00000"/>
                </a:solidFill>
                <a:effectLst/>
                <a:latin typeface="Times New Roman" panose="02020603050405020304" pitchFamily="18" charset="0"/>
                <a:cs typeface="Times New Roman" panose="02020603050405020304" pitchFamily="18" charset="0"/>
              </a:rPr>
              <a:t>Competitive Landscape Assessment</a:t>
            </a:r>
            <a:br>
              <a:rPr lang="en-IN" b="0" i="0" dirty="0">
                <a:solidFill>
                  <a:srgbClr val="C00000"/>
                </a:solidFill>
                <a:effectLst/>
                <a:latin typeface="Times New Roman" panose="02020603050405020304" pitchFamily="18" charset="0"/>
                <a:cs typeface="Times New Roman" panose="02020603050405020304" pitchFamily="18" charset="0"/>
              </a:rPr>
            </a:br>
            <a:br>
              <a:rPr lang="en-IN" b="0" i="0" dirty="0">
                <a:effectLst/>
                <a:latin typeface="Times New Roman" panose="02020603050405020304" pitchFamily="18" charset="0"/>
                <a:cs typeface="Times New Roman" panose="02020603050405020304" pitchFamily="18" charset="0"/>
              </a:rPr>
            </a:br>
            <a:r>
              <a:rPr lang="en-IN" b="0" i="0" dirty="0">
                <a:effectLst/>
                <a:latin typeface="Times New Roman" panose="02020603050405020304" pitchFamily="18" charset="0"/>
                <a:cs typeface="Times New Roman" panose="02020603050405020304" pitchFamily="18" charset="0"/>
              </a:rPr>
              <a:t>The drone operations industry is highly competitive, with several established players and new entrants vying for market share. A thorough analysis of the competitive landscape is necessary to identify key players, their strengths and weaknesses, and potential opportunities for differentiation.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2440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4EA5-C4E4-9B8C-F7FB-F75CFC8DD5CE}"/>
              </a:ext>
            </a:extLst>
          </p:cNvPr>
          <p:cNvSpPr>
            <a:spLocks noGrp="1"/>
          </p:cNvSpPr>
          <p:nvPr>
            <p:ph type="title"/>
          </p:nvPr>
        </p:nvSpPr>
        <p:spPr>
          <a:xfrm>
            <a:off x="838200" y="0"/>
            <a:ext cx="10515600" cy="2293749"/>
          </a:xfrm>
        </p:spPr>
        <p:txBody>
          <a:bodyPr>
            <a:normAutofit fontScale="90000"/>
          </a:bodyPr>
          <a:lstStyle/>
          <a:p>
            <a:pPr algn="l"/>
            <a:r>
              <a:rPr lang="en-US" sz="3600" b="1" i="0" u="sng" dirty="0">
                <a:solidFill>
                  <a:schemeClr val="accent2"/>
                </a:solidFill>
                <a:effectLst/>
                <a:latin typeface="Times New Roman" panose="02020603050405020304" pitchFamily="18" charset="0"/>
                <a:cs typeface="Times New Roman" panose="02020603050405020304" pitchFamily="18" charset="0"/>
              </a:rPr>
              <a:t>Brand Establishment Plan for Drone Operations Division</a:t>
            </a:r>
            <a:br>
              <a:rPr lang="en-US" b="0" i="0" dirty="0">
                <a:effectLst/>
                <a:latin typeface="Merriweather" panose="020F0502020204030204" pitchFamily="2" charset="0"/>
              </a:rPr>
            </a:br>
            <a:br>
              <a:rPr lang="en-IN" b="0" i="0" dirty="0">
                <a:effectLst/>
                <a:latin typeface="Merriweather" panose="020F0502020204030204" pitchFamily="2" charset="0"/>
              </a:rPr>
            </a:br>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E4193B8-1374-EB4C-D23D-DC3D3D21B4DB}"/>
              </a:ext>
            </a:extLst>
          </p:cNvPr>
          <p:cNvSpPr txBox="1"/>
          <p:nvPr/>
        </p:nvSpPr>
        <p:spPr>
          <a:xfrm>
            <a:off x="409575" y="1225689"/>
            <a:ext cx="7361695" cy="5632311"/>
          </a:xfrm>
          <a:prstGeom prst="rect">
            <a:avLst/>
          </a:prstGeom>
          <a:noFill/>
        </p:spPr>
        <p:txBody>
          <a:bodyPr wrap="square" rtlCol="0">
            <a:spAutoFit/>
          </a:bodyPr>
          <a:lstStyle/>
          <a:p>
            <a:r>
              <a:rPr lang="en-IN" sz="3600" b="0" i="0" dirty="0">
                <a:solidFill>
                  <a:srgbClr val="C00000"/>
                </a:solidFill>
                <a:effectLst/>
                <a:latin typeface="Times New Roman" panose="02020603050405020304" pitchFamily="18" charset="0"/>
                <a:cs typeface="Times New Roman" panose="02020603050405020304" pitchFamily="18" charset="0"/>
              </a:rPr>
              <a:t>Unique Value Proposition</a:t>
            </a:r>
            <a:br>
              <a:rPr lang="en-IN" sz="3600" b="0" i="0" dirty="0">
                <a:effectLst/>
                <a:latin typeface="Times New Roman" panose="02020603050405020304" pitchFamily="18" charset="0"/>
                <a:cs typeface="Times New Roman" panose="02020603050405020304" pitchFamily="18" charset="0"/>
              </a:rPr>
            </a:br>
            <a:r>
              <a:rPr lang="en-IN" sz="3600" b="0" i="0" dirty="0">
                <a:effectLst/>
                <a:latin typeface="Times New Roman" panose="02020603050405020304" pitchFamily="18" charset="0"/>
                <a:cs typeface="Times New Roman" panose="02020603050405020304" pitchFamily="18" charset="0"/>
              </a:rPr>
              <a:t>Based on the competitive landscape assessment, a unique value proposition can be developed for the drone operations division's offerings. This value proposition should highlight the division's unique strengths and differentiate it from competitors, while also addressing customer needs and pain points.</a:t>
            </a:r>
            <a:endParaRPr lang="en-US" sz="3600" dirty="0"/>
          </a:p>
        </p:txBody>
      </p:sp>
      <p:pic>
        <p:nvPicPr>
          <p:cNvPr id="5" name="Picture 4">
            <a:extLst>
              <a:ext uri="{FF2B5EF4-FFF2-40B4-BE49-F238E27FC236}">
                <a16:creationId xmlns:a16="http://schemas.microsoft.com/office/drawing/2014/main" id="{0CC68552-D5EC-60D2-DDCB-5E2B807C8D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1475" y="1014780"/>
            <a:ext cx="3790950" cy="5438775"/>
          </a:xfrm>
          <a:prstGeom prst="rect">
            <a:avLst/>
          </a:prstGeom>
        </p:spPr>
      </p:pic>
    </p:spTree>
    <p:extLst>
      <p:ext uri="{BB962C8B-B14F-4D97-AF65-F5344CB8AC3E}">
        <p14:creationId xmlns:p14="http://schemas.microsoft.com/office/powerpoint/2010/main" val="9803754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16</TotalTime>
  <Words>271</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Merriweather</vt:lpstr>
      <vt:lpstr>Times New Roman</vt:lpstr>
      <vt:lpstr>Wingdings 3</vt:lpstr>
      <vt:lpstr>Ion</vt:lpstr>
      <vt:lpstr>Drone Operations Division Business Plan  Introduction The drone operations division is a new initiative aimed at exploring the potential applications of drones in various industries. The division will focus on developing and implementing innovative solutions that leverage the capabilities of drones to improve efficiency, reduce costs, and enhance safety in different sectors. </vt:lpstr>
      <vt:lpstr>Drone Operations Division Business Plan  Potential Applications Agriculture : Drones can be used for crop monitoring, soil analysis, and precision agriculture, resulting in increased yields and reduced costs. Construction : Drones can be used for site surveys, inspections, and progress monitoring, resulting in improved safety and reduced project timelines.</vt:lpstr>
      <vt:lpstr>Drone Operations Division Business Plan  Logistics: Drones can be used for package delivery, warehouse management, and supply chain optimization, resulting in improved efficiency and reduced costs.</vt:lpstr>
      <vt:lpstr>Brand Establishment Plan for Drone Operations Division  Competitive Landscape Assessment  The drone operations industry is highly competitive, with several established players and new entrants vying for market share. A thorough analysis of the competitive landscape is necessary to identify key players, their strengths and weaknesses, and potential opportunities for differentiation.</vt:lpstr>
      <vt:lpstr>Brand Establishment Plan for Drone Operations Division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Drone Operations Division Business Plan  Introduction The drone operations division is a new initiative aimed at exploring the potential applications of drones in various industries. The division will focus on developing and implementing innovative solutions that leverage the capabilities of drones to improve efficiency, reduce costs, and enhance safety in different sectors. </dc:title>
  <dc:creator>OM PRAKASH KUMAR</dc:creator>
  <cp:lastModifiedBy>OM PRAKASH KUMAR</cp:lastModifiedBy>
  <cp:revision>2</cp:revision>
  <dcterms:created xsi:type="dcterms:W3CDTF">2023-11-19T17:56:04Z</dcterms:created>
  <dcterms:modified xsi:type="dcterms:W3CDTF">2023-11-19T18:24:10Z</dcterms:modified>
</cp:coreProperties>
</file>